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embeddedFontLst>
    <p:embeddedFont>
      <p:font typeface="Couture" panose="020B0604020202020204" charset="0"/>
      <p:bold r:id="rId10"/>
      <p:boldItalic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D4E6"/>
    <a:srgbClr val="F9A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C9194-51BC-4F3E-8FF7-31B44D9226E6}" v="97" dt="2023-06-09T18:50:01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D399-AF62-AF25-3B64-43596AD76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C2FE5-999E-EA1E-00A5-5B3C2E99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F240D-4B32-C7D0-10F0-4608DFEE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5DFD-5DCF-CC88-A336-B1E80A37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910F-5D65-8F87-6118-89A7CCD2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032B-EFB0-DD92-B226-AAD8FD4E6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B8A65-4929-637A-92D1-3BAAB1031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C9235-0E74-584D-1B1B-7D499B4D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56DF-35AA-C1A6-79A3-FFB84771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8F19-BF44-55F9-AEAF-E65F6FB7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97F0A9-9085-BD77-D30C-3BE60E08E5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C4180-1B65-C5A2-C2F1-CEBAE2277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BA087-7199-085C-D0DD-B7D3D89F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4E592-F586-B6FE-3D10-EEB08059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BAA48-FA9A-41D5-E7D7-E2925FA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6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77C13-C781-89CD-1D6D-5ACB35C4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0B21-D039-CB63-F785-63051DED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EE842-92B5-BFD6-B380-0EBD1CB1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EDFA-05C1-D768-5011-4D07C59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E3C14-4F30-83A6-B4F5-AA63085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1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2B90-72EC-88EF-8D86-8C6C8121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49E09-E1AD-BD23-5EA0-11B5690A6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A16D1-B254-7CF5-5915-06A0EA74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C763E-34DA-33A4-DD19-A130CD2C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ED90-423C-10B7-32DC-551A9E99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2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2037-FF4A-1A39-7469-64612153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BEA1-C768-C44B-C44E-BDF4DCDE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61494-334B-6A91-9495-F929E1445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7C654-9ED6-13C6-BBEE-1A0EA647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7CA07-4663-7904-7AD6-6E34D68A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7163-001D-73EC-0912-49986651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0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E804-DC0E-8A43-71A0-0641CF2E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CA54D-ED6A-EA6D-4802-195D98C8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C25BC-49E7-22A6-7D88-7EBE20261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A8222-948F-32C0-A5D6-390042DEC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9466D-35A5-16CD-3BB0-27D1A77A3D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93B6D-4EB4-4B84-6A49-99F5EBB9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B22F4F-1DC5-B885-DB17-869F0D61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C81C5-9C95-3C03-2BCB-E354A6C6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7D69-8787-9D0E-B4C9-C9194F86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2594B-8983-7157-95A1-EBC5B46B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E79C2-1481-511A-CF86-2C3111253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25563-DACC-D171-360D-6AAF31FB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7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3DC1FA-90B6-E20E-E108-FB9ED847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EF04-89A3-C381-0449-B5C6633E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B8027-CC90-FD03-E1A6-4E75A52E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92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B268-4F06-5672-B901-75FD268E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B7C3-1993-698D-0918-EB4AFA82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B5974-6673-EB96-BD5C-16260A833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11977-EE80-F7A0-5825-E5424AD0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CD442-C40E-5C2C-1FF3-CE0B8460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16552-0A6D-2714-2C31-34A6ACFF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57BA-3FFA-7951-EB95-F540C63C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FF92B-D9F1-92B9-8B88-093CDFEF4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E514-E844-F1C9-3477-E25B268AC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6072E-328E-4613-8969-6EE194A5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6984C-9D96-3693-E80F-861B1E0E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FF78B-0A76-3371-B9EB-086BD5CC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1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DDDF5F-6B7B-E8DC-742E-F94D4B717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B0ED-2DA2-58E8-BDCF-2EE5569BD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0806-D8E3-A66E-FDC7-EED2E4B22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CAA1B-2AD2-4F78-AF3E-DB62FE4FE798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554C-6BE5-1524-8F65-7DCFF2CD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F0F1-9C44-CC46-8BC8-8372F09A4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111C2-72E3-481D-A150-8027CA739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9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9.svg"/><Relationship Id="rId21" Type="http://schemas.openxmlformats.org/officeDocument/2006/relationships/image" Target="../media/image24.png"/><Relationship Id="rId7" Type="http://schemas.openxmlformats.org/officeDocument/2006/relationships/image" Target="../media/image4.jp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4.png"/><Relationship Id="rId5" Type="http://schemas.openxmlformats.org/officeDocument/2006/relationships/image" Target="../media/image2.jpg"/><Relationship Id="rId15" Type="http://schemas.openxmlformats.org/officeDocument/2006/relationships/image" Target="../media/image18.png"/><Relationship Id="rId10" Type="http://schemas.openxmlformats.org/officeDocument/2006/relationships/image" Target="../media/image7.jpg"/><Relationship Id="rId19" Type="http://schemas.openxmlformats.org/officeDocument/2006/relationships/image" Target="../media/image22.png"/><Relationship Id="rId4" Type="http://schemas.openxmlformats.org/officeDocument/2006/relationships/image" Target="../media/image1.jpg"/><Relationship Id="rId9" Type="http://schemas.openxmlformats.org/officeDocument/2006/relationships/image" Target="../media/image6.jpg"/><Relationship Id="rId14" Type="http://schemas.openxmlformats.org/officeDocument/2006/relationships/image" Target="../media/image17.svg"/><Relationship Id="rId22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7.svg"/><Relationship Id="rId7" Type="http://schemas.openxmlformats.org/officeDocument/2006/relationships/image" Target="../media/image2.jpg"/><Relationship Id="rId12" Type="http://schemas.openxmlformats.org/officeDocument/2006/relationships/image" Target="../media/image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6.jpg"/><Relationship Id="rId5" Type="http://schemas.openxmlformats.org/officeDocument/2006/relationships/image" Target="../media/image29.svg"/><Relationship Id="rId10" Type="http://schemas.openxmlformats.org/officeDocument/2006/relationships/image" Target="../media/image5.jpg"/><Relationship Id="rId4" Type="http://schemas.openxmlformats.org/officeDocument/2006/relationships/image" Target="../media/image28.png"/><Relationship Id="rId9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3.jpg"/><Relationship Id="rId3" Type="http://schemas.openxmlformats.org/officeDocument/2006/relationships/image" Target="../media/image31.svg"/><Relationship Id="rId21" Type="http://schemas.openxmlformats.org/officeDocument/2006/relationships/image" Target="../media/image6.jp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2.jpg"/><Relationship Id="rId2" Type="http://schemas.openxmlformats.org/officeDocument/2006/relationships/image" Target="../media/image30.png"/><Relationship Id="rId16" Type="http://schemas.openxmlformats.org/officeDocument/2006/relationships/image" Target="../media/image1.jpg"/><Relationship Id="rId20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27.svg"/><Relationship Id="rId10" Type="http://schemas.openxmlformats.org/officeDocument/2006/relationships/image" Target="../media/image38.png"/><Relationship Id="rId19" Type="http://schemas.openxmlformats.org/officeDocument/2006/relationships/image" Target="../media/image4.jp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26.png"/><Relationship Id="rId2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.jpg"/><Relationship Id="rId18" Type="http://schemas.openxmlformats.org/officeDocument/2006/relationships/image" Target="../media/image7.jpg"/><Relationship Id="rId3" Type="http://schemas.openxmlformats.org/officeDocument/2006/relationships/image" Target="../media/image31.svg"/><Relationship Id="rId21" Type="http://schemas.openxmlformats.org/officeDocument/2006/relationships/image" Target="../media/image40.png"/><Relationship Id="rId7" Type="http://schemas.openxmlformats.org/officeDocument/2006/relationships/image" Target="../media/image33.svg"/><Relationship Id="rId12" Type="http://schemas.openxmlformats.org/officeDocument/2006/relationships/image" Target="../media/image1.jpg"/><Relationship Id="rId17" Type="http://schemas.openxmlformats.org/officeDocument/2006/relationships/image" Target="../media/image6.jpg"/><Relationship Id="rId2" Type="http://schemas.openxmlformats.org/officeDocument/2006/relationships/image" Target="../media/image30.png"/><Relationship Id="rId16" Type="http://schemas.openxmlformats.org/officeDocument/2006/relationships/image" Target="../media/image5.jp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43.svg"/><Relationship Id="rId15" Type="http://schemas.openxmlformats.org/officeDocument/2006/relationships/image" Target="../media/image4.jp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35.svg"/><Relationship Id="rId14" Type="http://schemas.openxmlformats.org/officeDocument/2006/relationships/image" Target="../media/image3.jpg"/><Relationship Id="rId22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.jpg"/><Relationship Id="rId18" Type="http://schemas.openxmlformats.org/officeDocument/2006/relationships/image" Target="../media/image7.jp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12" Type="http://schemas.openxmlformats.org/officeDocument/2006/relationships/image" Target="../media/image1.jpg"/><Relationship Id="rId17" Type="http://schemas.openxmlformats.org/officeDocument/2006/relationships/image" Target="../media/image6.jpg"/><Relationship Id="rId2" Type="http://schemas.openxmlformats.org/officeDocument/2006/relationships/image" Target="../media/image30.png"/><Relationship Id="rId16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5.svg"/><Relationship Id="rId5" Type="http://schemas.openxmlformats.org/officeDocument/2006/relationships/image" Target="../media/image43.svg"/><Relationship Id="rId15" Type="http://schemas.openxmlformats.org/officeDocument/2006/relationships/image" Target="../media/image4.jp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39.svg"/><Relationship Id="rId1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2901279">
            <a:off x="3070938" y="1389935"/>
            <a:ext cx="1404679" cy="2494147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4547361" y="3015678"/>
            <a:ext cx="3100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ture" panose="020B0804020202020204" pitchFamily="34" charset="0"/>
              </a:rPr>
              <a:t>Capstone</a:t>
            </a:r>
          </a:p>
          <a:p>
            <a:pPr algn="ctr"/>
            <a:r>
              <a:rPr lang="en-US" sz="4000" dirty="0">
                <a:latin typeface="Couture" panose="020B0804020202020204" pitchFamily="34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69496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AA5845-2955-F49B-99C0-C834DF507429}"/>
              </a:ext>
            </a:extLst>
          </p:cNvPr>
          <p:cNvCxnSpPr>
            <a:cxnSpLocks/>
          </p:cNvCxnSpPr>
          <p:nvPr/>
        </p:nvCxnSpPr>
        <p:spPr>
          <a:xfrm>
            <a:off x="2680402" y="3468069"/>
            <a:ext cx="951159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2540976">
            <a:off x="-1266030" y="176928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5745348">
            <a:off x="-17912" y="826766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8956927">
            <a:off x="1471026" y="118244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626420">
            <a:off x="2079891" y="259358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3842255">
            <a:off x="1408798" y="3989718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6425747">
            <a:off x="-89460" y="4335848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0098776">
            <a:off x="-1337842" y="3402947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-113165" y="3185735"/>
            <a:ext cx="25186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Capstone</a:t>
            </a:r>
          </a:p>
          <a:p>
            <a:pPr algn="ctr"/>
            <a:r>
              <a:rPr lang="en-US" sz="3200" dirty="0">
                <a:latin typeface="Couture" panose="020B0804020202020204" pitchFamily="34" charset="0"/>
              </a:rPr>
              <a:t>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CD74C-06CE-24FB-8436-5736D61ACD6B}"/>
              </a:ext>
            </a:extLst>
          </p:cNvPr>
          <p:cNvSpPr txBox="1"/>
          <p:nvPr/>
        </p:nvSpPr>
        <p:spPr>
          <a:xfrm>
            <a:off x="3140468" y="381532"/>
            <a:ext cx="794313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QA Analytics</a:t>
            </a:r>
          </a:p>
          <a:p>
            <a:pPr algn="ctr"/>
            <a:r>
              <a:rPr lang="en-US" sz="4800" b="1" dirty="0"/>
              <a:t>Understanding Defect Trends</a:t>
            </a:r>
          </a:p>
          <a:p>
            <a:pPr algn="ctr"/>
            <a:r>
              <a:rPr lang="en-US" sz="4800" b="1" dirty="0"/>
              <a:t>and</a:t>
            </a:r>
          </a:p>
          <a:p>
            <a:pPr algn="ctr"/>
            <a:r>
              <a:rPr lang="en-US" sz="4800" b="1" dirty="0"/>
              <a:t>Predicting Test Execution Time</a:t>
            </a:r>
            <a:endParaRPr lang="en-US" sz="4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253370-E256-F8BD-C476-F6041B600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6422" y="6907095"/>
            <a:ext cx="5212480" cy="3785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6ABBEE-0AEA-E894-CE7E-74ADEBADAE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3986" y="8823605"/>
            <a:ext cx="5212480" cy="3785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70E640C-6C70-E42F-31D7-7F84DC94A0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60468" y="9696513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F19834-E28D-D2A9-70A1-5C6E80781C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53700" y="12339099"/>
            <a:ext cx="3724275" cy="15430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5B994D0-AFB2-530F-5B5E-0A54130B26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87350" y="13679490"/>
            <a:ext cx="11906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7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BACD873D-E2CE-4220-59D9-9DEAE18C8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1870" y="1782506"/>
            <a:ext cx="5212480" cy="378539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A331CBB-6DD9-B670-B5A5-ED06A6E03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560" y="1548943"/>
            <a:ext cx="5212480" cy="378539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47F72B5-0D99-591D-5D05-D05E8B78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80024" y="1610169"/>
            <a:ext cx="5212480" cy="3785397"/>
          </a:xfrm>
          <a:prstGeom prst="rect">
            <a:avLst/>
          </a:prstGeom>
        </p:spPr>
      </p:pic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1326064">
            <a:off x="-1423955" y="2402320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4530436">
            <a:off x="-577577" y="1083800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7742015">
            <a:off x="940263" y="896143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21011508">
            <a:off x="2506507" y="1294496"/>
            <a:ext cx="1415689" cy="2666594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2627343">
            <a:off x="1845220" y="353172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5210835">
            <a:off x="568737" y="4392834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8883864">
            <a:off x="-936716" y="3930658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-193307" y="3213483"/>
            <a:ext cx="25186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Capstone</a:t>
            </a:r>
          </a:p>
          <a:p>
            <a:pPr algn="ctr"/>
            <a:r>
              <a:rPr lang="en-US" sz="3200" dirty="0">
                <a:latin typeface="Couture" panose="020B0804020202020204" pitchFamily="34" charset="0"/>
              </a:rPr>
              <a:t>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138978" y="1833472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ture" panose="020B0804020202020204" pitchFamily="34" charset="0"/>
              </a:rPr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397027" y="2622701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analyze QA defect and test execution logs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Explore key trends in defect data (EDA + visualizations).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Identify relationships between defect attributes (severity, module, tester, automation status,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Predict the </a:t>
            </a:r>
            <a:r>
              <a:rPr lang="en-US" sz="1400" b="1" dirty="0"/>
              <a:t>average test execution time</a:t>
            </a:r>
            <a:r>
              <a:rPr lang="en-US" sz="1400" dirty="0"/>
              <a:t> of a test case using regression analysis.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D8A3D45-572D-DF2B-03E7-6E84C91E66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1343428">
            <a:off x="8228058" y="7166787"/>
            <a:ext cx="1924050" cy="18478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DF7B798-4D04-E556-89CF-27A169DB72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1343428">
            <a:off x="4690065" y="8317454"/>
            <a:ext cx="2352092" cy="238263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A3323D5-1462-A921-A213-45BC341FC8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1343428">
            <a:off x="7338649" y="8902097"/>
            <a:ext cx="3004505" cy="242892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52D6AAE-2CDC-29FA-6515-016268AF86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43428">
            <a:off x="2602894" y="9452318"/>
            <a:ext cx="1257300" cy="124777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CA322BC-D117-4DFD-0149-70FFBCB62D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1343428">
            <a:off x="3905341" y="7976212"/>
            <a:ext cx="647700" cy="6572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80DD992-6D33-12C6-8032-F3484D42D86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269343">
            <a:off x="10378234" y="8178799"/>
            <a:ext cx="1746362" cy="17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97DC6746-C1C5-FE9A-2FAE-045AECAEC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C225752-E5DE-23E1-E470-9066BD305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B0523E-CDDB-EE59-EC17-0A563B1D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21065C3-5436-F40C-0C82-ED4888AB121B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1B5C4C9-2040-02EA-E907-D3B9C9D53FE5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AEFE735-6BE3-DEFB-577F-0AD3A5C4CF09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7F7B9D6-E04C-D46F-B1E5-7801603203A6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C254C4A-554B-14B1-049B-B02D64124E55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34C66EA-4E22-6A48-7049-010BB64E8A75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3BAC1F2-BD7C-7F28-A76F-55D7486E31FA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C2624F9-5CFE-32D0-B914-96A4D32CFA3D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B9C26CC-6CBA-6E1E-E34E-38A3D8CF3736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6A8FA19-B7F0-4BE1-BAFA-79178E4D712F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72FCB10-FA94-AD6B-1BDC-6DE5321F4ABC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C0E777B-07FD-2DB0-3457-B85B3E4FDF1F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3DCD83C-1CFC-E4F2-22BB-DB62ADEDD14A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833CD32-F84E-8FA0-E5DE-57FC3A882E01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644106B7-63D7-2381-910A-B50D8D08C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4221383" y="2362439"/>
            <a:ext cx="3430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2. Data Exploration</a:t>
            </a:r>
            <a:endParaRPr lang="en-US" sz="3200" b="1" dirty="0">
              <a:latin typeface="Couture" panose="020B08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479432" y="3151668"/>
            <a:ext cx="62750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Use .info(), .describe(), .</a:t>
            </a:r>
            <a:r>
              <a:rPr lang="en-US" sz="1400" dirty="0" err="1">
                <a:latin typeface="Montserrat" panose="00000500000000000000" pitchFamily="50" charset="0"/>
              </a:rPr>
              <a:t>isnull</a:t>
            </a:r>
            <a:r>
              <a:rPr lang="en-US" sz="1400" dirty="0">
                <a:latin typeface="Montserrat" panose="00000500000000000000" pitchFamily="50" charset="0"/>
              </a:rPr>
              <a:t>().sum() to understand missing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Intentionally introduce a few missing values for practice.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-193307" y="3213483"/>
            <a:ext cx="25186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Capstone</a:t>
            </a:r>
          </a:p>
          <a:p>
            <a:pPr algn="ctr"/>
            <a:r>
              <a:rPr lang="en-US" sz="3200" dirty="0">
                <a:latin typeface="Couture" panose="020B0804020202020204" pitchFamily="34" charset="0"/>
              </a:rPr>
              <a:t>project</a:t>
            </a:r>
          </a:p>
        </p:txBody>
      </p:sp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590DE3F5-16D4-B9A2-D2F6-2E5F07401C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7909320">
            <a:off x="-687649" y="401133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CC7FA88A-3F03-D6FC-B31B-7AA6B47A58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1113692">
            <a:off x="-1328987" y="2575528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41ECCB7B-E78C-834B-F40E-57BBDC4540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4325271">
            <a:off x="-669165" y="1187291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63D803BD-6B3C-CCAE-B65D-7D81D2C388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17594764">
            <a:off x="809570" y="879504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88C3D485-DEED-6A0E-077D-5F61224C9D8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20810599">
            <a:off x="2287655" y="1267538"/>
            <a:ext cx="1397801" cy="2481935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92896BB3-00DF-54BE-994C-5E7F8382A3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794091">
            <a:off x="2060297" y="3400010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9137C7E-DE0C-726A-7A6E-78DF7398663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5467120">
            <a:off x="806373" y="4370545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6F9AA-536C-1672-3341-5FA31E30FE5F}"/>
              </a:ext>
            </a:extLst>
          </p:cNvPr>
          <p:cNvSpPr txBox="1"/>
          <p:nvPr/>
        </p:nvSpPr>
        <p:spPr>
          <a:xfrm>
            <a:off x="4221383" y="454990"/>
            <a:ext cx="3398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1. Data Generation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6DBE8-ABC7-813D-7FE0-BD9E3F616B88}"/>
              </a:ext>
            </a:extLst>
          </p:cNvPr>
          <p:cNvSpPr txBox="1"/>
          <p:nvPr/>
        </p:nvSpPr>
        <p:spPr>
          <a:xfrm>
            <a:off x="4479432" y="1244219"/>
            <a:ext cx="62750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Use </a:t>
            </a:r>
            <a:r>
              <a:rPr lang="en-US" sz="1400" dirty="0" err="1">
                <a:latin typeface="Montserrat" panose="00000500000000000000" pitchFamily="50" charset="0"/>
              </a:rPr>
              <a:t>numpy</a:t>
            </a:r>
            <a:r>
              <a:rPr lang="en-US" sz="1400" dirty="0">
                <a:latin typeface="Montserrat" panose="00000500000000000000" pitchFamily="50" charset="0"/>
              </a:rPr>
              <a:t> and pandas to create random data for the above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Save it as qa_defect_log.csv.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832E5-C483-ED2D-EE31-882E0F98B2B4}"/>
              </a:ext>
            </a:extLst>
          </p:cNvPr>
          <p:cNvSpPr txBox="1"/>
          <p:nvPr/>
        </p:nvSpPr>
        <p:spPr>
          <a:xfrm>
            <a:off x="4216387" y="4253327"/>
            <a:ext cx="471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3. Handling Missing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BBA09B-95DA-D0B8-BEC3-F831FD75F841}"/>
              </a:ext>
            </a:extLst>
          </p:cNvPr>
          <p:cNvSpPr txBox="1"/>
          <p:nvPr/>
        </p:nvSpPr>
        <p:spPr>
          <a:xfrm>
            <a:off x="4399173" y="5059118"/>
            <a:ext cx="62750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Use .</a:t>
            </a:r>
            <a:r>
              <a:rPr lang="en-US" sz="1400" dirty="0" err="1">
                <a:latin typeface="Montserrat" panose="00000500000000000000" pitchFamily="50" charset="0"/>
              </a:rPr>
              <a:t>fillna</a:t>
            </a:r>
            <a:r>
              <a:rPr lang="en-US" sz="1400" dirty="0">
                <a:latin typeface="Montserrat" panose="00000500000000000000" pitchFamily="50" charset="0"/>
              </a:rPr>
              <a:t>() or .</a:t>
            </a:r>
            <a:r>
              <a:rPr lang="en-US" sz="1400" dirty="0" err="1">
                <a:latin typeface="Montserrat" panose="00000500000000000000" pitchFamily="50" charset="0"/>
              </a:rPr>
              <a:t>dropna</a:t>
            </a:r>
            <a:r>
              <a:rPr lang="en-US" sz="1400" dirty="0">
                <a:latin typeface="Montserrat" panose="00000500000000000000" pitchFamily="50" charset="0"/>
              </a:rPr>
              <a:t>() appropriately.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For numeric: fill with median or mean.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For categorical: fill with mode.</a:t>
            </a:r>
          </a:p>
        </p:txBody>
      </p:sp>
    </p:spTree>
    <p:extLst>
      <p:ext uri="{BB962C8B-B14F-4D97-AF65-F5344CB8AC3E}">
        <p14:creationId xmlns:p14="http://schemas.microsoft.com/office/powerpoint/2010/main" val="57125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phic 97">
            <a:extLst>
              <a:ext uri="{FF2B5EF4-FFF2-40B4-BE49-F238E27FC236}">
                <a16:creationId xmlns:a16="http://schemas.microsoft.com/office/drawing/2014/main" id="{3514780C-A247-7260-728A-36A4328D9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4296" y="12722369"/>
            <a:ext cx="2343150" cy="2505075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7691CF40-24BE-A157-02C3-9CFDF616F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2529" y="11968832"/>
            <a:ext cx="1962150" cy="424815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9160807B-0E38-FE59-8CDE-A9D26496D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077" y="12440644"/>
            <a:ext cx="2609850" cy="249555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06D910F6-9492-F6E4-15A9-BD50569D5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9421" y="10474469"/>
            <a:ext cx="2590800" cy="22479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BED042B7-B7D5-3F46-E595-A2C399B91C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64779" y="7762985"/>
            <a:ext cx="4620435" cy="3924885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94E1E52F-8455-D07D-98FC-5DCBF52F27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55662" y="12184689"/>
            <a:ext cx="1285875" cy="581025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31753AF-D229-4112-9666-686982EFA857}"/>
              </a:ext>
            </a:extLst>
          </p:cNvPr>
          <p:cNvSpPr/>
          <p:nvPr/>
        </p:nvSpPr>
        <p:spPr>
          <a:xfrm>
            <a:off x="2234447" y="4572461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74B6EAC-211A-46B5-A851-F47BCF60330A}"/>
              </a:ext>
            </a:extLst>
          </p:cNvPr>
          <p:cNvSpPr/>
          <p:nvPr/>
        </p:nvSpPr>
        <p:spPr>
          <a:xfrm>
            <a:off x="-502918" y="4359385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67EE097-3EF6-AB75-6A10-8851FBF1A655}"/>
              </a:ext>
            </a:extLst>
          </p:cNvPr>
          <p:cNvSpPr/>
          <p:nvPr/>
        </p:nvSpPr>
        <p:spPr>
          <a:xfrm>
            <a:off x="6233448" y="4425664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079FD07-50BF-CB28-4AA2-B5428BAA5D65}"/>
              </a:ext>
            </a:extLst>
          </p:cNvPr>
          <p:cNvSpPr/>
          <p:nvPr/>
        </p:nvSpPr>
        <p:spPr>
          <a:xfrm>
            <a:off x="1942263" y="4955630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9DE05AA-FCB1-CC94-1A5F-BE6AEA4CFAA8}"/>
              </a:ext>
            </a:extLst>
          </p:cNvPr>
          <p:cNvSpPr/>
          <p:nvPr/>
        </p:nvSpPr>
        <p:spPr>
          <a:xfrm>
            <a:off x="1410754" y="5415345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1CCB972-4150-7716-2354-1A033B5B65F7}"/>
              </a:ext>
            </a:extLst>
          </p:cNvPr>
          <p:cNvSpPr/>
          <p:nvPr/>
        </p:nvSpPr>
        <p:spPr>
          <a:xfrm>
            <a:off x="3850104" y="5588215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5D61DF0-E086-724D-53ED-91B347F80B51}"/>
              </a:ext>
            </a:extLst>
          </p:cNvPr>
          <p:cNvSpPr/>
          <p:nvPr/>
        </p:nvSpPr>
        <p:spPr>
          <a:xfrm>
            <a:off x="4088986" y="5684300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2EE0343-3463-7261-75CD-F18C12073462}"/>
              </a:ext>
            </a:extLst>
          </p:cNvPr>
          <p:cNvSpPr/>
          <p:nvPr/>
        </p:nvSpPr>
        <p:spPr>
          <a:xfrm>
            <a:off x="2764238" y="5370875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571F484C-3FEB-3AC0-9215-AD835827355A}"/>
              </a:ext>
            </a:extLst>
          </p:cNvPr>
          <p:cNvSpPr/>
          <p:nvPr/>
        </p:nvSpPr>
        <p:spPr>
          <a:xfrm>
            <a:off x="3536013" y="5588215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4BBE647-9345-7B6E-8F3E-4EBC255624DB}"/>
              </a:ext>
            </a:extLst>
          </p:cNvPr>
          <p:cNvSpPr/>
          <p:nvPr/>
        </p:nvSpPr>
        <p:spPr>
          <a:xfrm>
            <a:off x="8351403" y="5266278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2CE1C96-AA49-1C70-3A27-EC4FFDF09C5C}"/>
              </a:ext>
            </a:extLst>
          </p:cNvPr>
          <p:cNvSpPr/>
          <p:nvPr/>
        </p:nvSpPr>
        <p:spPr>
          <a:xfrm>
            <a:off x="9085214" y="4646990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591A866-EE43-6A0F-AAC2-26141C36EB1B}"/>
              </a:ext>
            </a:extLst>
          </p:cNvPr>
          <p:cNvSpPr/>
          <p:nvPr/>
        </p:nvSpPr>
        <p:spPr>
          <a:xfrm>
            <a:off x="7902252" y="5903145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5B199B3-0C97-5C5B-FDEB-191DD67FAAB8}"/>
              </a:ext>
            </a:extLst>
          </p:cNvPr>
          <p:cNvSpPr/>
          <p:nvPr/>
        </p:nvSpPr>
        <p:spPr>
          <a:xfrm>
            <a:off x="7739708" y="6228653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B782ED1F-AE49-FDBE-B219-0921F11048EB}"/>
              </a:ext>
            </a:extLst>
          </p:cNvPr>
          <p:cNvSpPr/>
          <p:nvPr/>
        </p:nvSpPr>
        <p:spPr>
          <a:xfrm>
            <a:off x="2501607" y="5056240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235A130-9989-8F29-F4AC-BF4D95CCAB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8110" y="2674364"/>
            <a:ext cx="2848909" cy="31411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-193307" y="3213483"/>
            <a:ext cx="2518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Capstone</a:t>
            </a:r>
          </a:p>
          <a:p>
            <a:pPr algn="ctr"/>
            <a:r>
              <a:rPr lang="en-US" sz="3200" dirty="0">
                <a:latin typeface="Couture" panose="020B0804020202020204" pitchFamily="34" charset="0"/>
              </a:rPr>
              <a:t>project</a:t>
            </a:r>
          </a:p>
          <a:p>
            <a:pPr algn="ctr"/>
            <a:endParaRPr lang="en-US" sz="3200" dirty="0">
              <a:latin typeface="Couture" panose="020B08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3913081" y="674513"/>
            <a:ext cx="3539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4. Outlier Detection</a:t>
            </a:r>
            <a:endParaRPr lang="en-US" sz="3200" b="1" dirty="0">
              <a:latin typeface="Couture" panose="020B08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4171130" y="1463742"/>
            <a:ext cx="62750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Detect outliers in numeric columns (</a:t>
            </a:r>
            <a:r>
              <a:rPr lang="en-US" sz="1400" dirty="0" err="1">
                <a:latin typeface="Montserrat" panose="00000500000000000000" pitchFamily="50" charset="0"/>
              </a:rPr>
              <a:t>Execution_Time</a:t>
            </a:r>
            <a:r>
              <a:rPr lang="en-US" sz="1400" dirty="0">
                <a:latin typeface="Montserrat" panose="00000500000000000000" pitchFamily="50" charset="0"/>
              </a:rPr>
              <a:t>, </a:t>
            </a:r>
            <a:r>
              <a:rPr lang="en-US" sz="1400" dirty="0" err="1">
                <a:latin typeface="Montserrat" panose="00000500000000000000" pitchFamily="50" charset="0"/>
              </a:rPr>
              <a:t>Defect_Fix_Time</a:t>
            </a:r>
            <a:r>
              <a:rPr lang="en-US" sz="1400" dirty="0">
                <a:latin typeface="Montserrat" panose="00000500000000000000" pitchFamily="50" charset="0"/>
              </a:rPr>
              <a:t>, </a:t>
            </a:r>
            <a:r>
              <a:rPr lang="en-US" sz="1400" dirty="0" err="1">
                <a:latin typeface="Montserrat" panose="00000500000000000000" pitchFamily="50" charset="0"/>
              </a:rPr>
              <a:t>Lines_of_Code</a:t>
            </a:r>
            <a:r>
              <a:rPr lang="en-US" sz="1400" dirty="0">
                <a:latin typeface="Montserrat" panose="00000500000000000000" pitchFamily="50" charset="0"/>
              </a:rPr>
              <a:t>) using: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Z-score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IQR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Remove or cap the outliers.</a:t>
            </a:r>
          </a:p>
        </p:txBody>
      </p:sp>
      <p:pic>
        <p:nvPicPr>
          <p:cNvPr id="8" name="Picture 7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AB6E5396-890B-6D60-99D3-70512CA177D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20136689">
            <a:off x="2494191" y="1047777"/>
            <a:ext cx="1144207" cy="244508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10" name="Picture 9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ADF3BC12-80F6-9D12-B3B7-7A2E63D927F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741061">
            <a:off x="2045604" y="3180104"/>
            <a:ext cx="886132" cy="1880822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12" name="Picture 11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6558AF8-D411-0D05-08D5-FC07C544C13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4952640">
            <a:off x="846117" y="4182865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13" name="Picture 12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2DE136B8-D802-F8E3-7003-162910DEFE5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8222133">
            <a:off x="-696951" y="3867722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14" name="Picture 13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7DE12325-B153-2B89-099B-7DB75F78FD3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1437968">
            <a:off x="-1454833" y="2528069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6" name="Picture 15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647037E0-4ABC-4CA4-F63A-B88140BEB04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4021460">
            <a:off x="-766302" y="1047231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7" name="Picture 16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63AC8A96-8571-FAED-EF8D-8CA11FFCAFCD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7694489">
            <a:off x="650913" y="683914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37F2AC3-3908-B408-8D76-50E34CDB69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34538" y="1716284"/>
            <a:ext cx="3714750" cy="409575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5C57AC0-CCFE-1A84-FF37-C38B4D017A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6013" y="1128852"/>
            <a:ext cx="2848909" cy="314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E0AEFF-06EE-BDFE-CCA9-B97D0396D9D3}"/>
              </a:ext>
            </a:extLst>
          </p:cNvPr>
          <p:cNvSpPr txBox="1"/>
          <p:nvPr/>
        </p:nvSpPr>
        <p:spPr>
          <a:xfrm>
            <a:off x="3913081" y="2684799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5. Feature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A8354-E66A-C1F6-5C97-18F267C83442}"/>
              </a:ext>
            </a:extLst>
          </p:cNvPr>
          <p:cNvSpPr txBox="1"/>
          <p:nvPr/>
        </p:nvSpPr>
        <p:spPr>
          <a:xfrm>
            <a:off x="4171130" y="3474028"/>
            <a:ext cx="6275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Convert categorical columns using </a:t>
            </a:r>
            <a:r>
              <a:rPr lang="en-US" sz="1400" dirty="0" err="1">
                <a:latin typeface="Montserrat" panose="00000500000000000000" pitchFamily="50" charset="0"/>
              </a:rPr>
              <a:t>pd.get_dummies</a:t>
            </a:r>
            <a:r>
              <a:rPr lang="en-US" sz="1400" dirty="0">
                <a:latin typeface="Montserrat" panose="00000500000000000000" pitchFamily="50" charset="0"/>
              </a:rPr>
              <a:t>() (or </a:t>
            </a:r>
            <a:r>
              <a:rPr lang="en-US" sz="1400" dirty="0" err="1">
                <a:latin typeface="Montserrat" panose="00000500000000000000" pitchFamily="50" charset="0"/>
              </a:rPr>
              <a:t>LabelEncoder</a:t>
            </a:r>
            <a:r>
              <a:rPr lang="en-US" sz="1400" dirty="0">
                <a:latin typeface="Montserrat" panose="00000500000000000000" pitchFamily="50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anose="00000500000000000000" pitchFamily="50" charset="0"/>
              </a:rPr>
              <a:t>Normalize numeric columns using </a:t>
            </a:r>
            <a:r>
              <a:rPr lang="en-US" sz="1400" dirty="0" err="1">
                <a:latin typeface="Montserrat" panose="00000500000000000000" pitchFamily="50" charset="0"/>
              </a:rPr>
              <a:t>StandardScaler</a:t>
            </a:r>
            <a:r>
              <a:rPr lang="en-US" sz="1400" dirty="0">
                <a:latin typeface="Montserrat" panose="00000500000000000000" pitchFamily="50" charset="0"/>
              </a:rPr>
              <a:t>, </a:t>
            </a:r>
            <a:r>
              <a:rPr lang="en-US" sz="1400" dirty="0" err="1">
                <a:latin typeface="Montserrat" panose="00000500000000000000" pitchFamily="50" charset="0"/>
              </a:rPr>
              <a:t>MinMaxScaler</a:t>
            </a:r>
            <a:r>
              <a:rPr lang="en-US" sz="1400" dirty="0">
                <a:latin typeface="Montserrat" panose="00000500000000000000" pitchFamily="50" charset="0"/>
              </a:rPr>
              <a:t>, and </a:t>
            </a:r>
            <a:r>
              <a:rPr lang="en-US" sz="1400" dirty="0" err="1">
                <a:latin typeface="Montserrat" panose="00000500000000000000" pitchFamily="50" charset="0"/>
              </a:rPr>
              <a:t>RobustScaler</a:t>
            </a:r>
            <a:r>
              <a:rPr lang="en-US" sz="1400" dirty="0">
                <a:latin typeface="Montserrat" panose="00000500000000000000" pitchFamily="50" charset="0"/>
              </a:rPr>
              <a:t> (to compare effects).</a:t>
            </a:r>
          </a:p>
        </p:txBody>
      </p:sp>
    </p:spTree>
    <p:extLst>
      <p:ext uri="{BB962C8B-B14F-4D97-AF65-F5344CB8AC3E}">
        <p14:creationId xmlns:p14="http://schemas.microsoft.com/office/powerpoint/2010/main" val="121094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D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394AF00-6FA0-1CEA-48EB-B40DD8201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5246" y="5077090"/>
            <a:ext cx="2343150" cy="25050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F8296D20-4523-6DF7-3F49-048A86A9E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5968" y="-145017"/>
            <a:ext cx="2638425" cy="32385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280FAC9A-6B43-E867-7011-93E3343BF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8222" y="4109255"/>
            <a:ext cx="1962150" cy="42481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C00F46-9E8F-62FB-46BA-2BEA91482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9835" y="4919856"/>
            <a:ext cx="2609850" cy="24955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3C9734A-564F-285C-29FA-D4941FC2A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8260" y="4008995"/>
            <a:ext cx="2590800" cy="22479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-193307" y="3213483"/>
            <a:ext cx="25186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Capstone</a:t>
            </a:r>
          </a:p>
          <a:p>
            <a:pPr algn="ctr"/>
            <a:r>
              <a:rPr lang="en-US" sz="3200" dirty="0">
                <a:latin typeface="Couture" panose="020B0804020202020204" pitchFamily="34" charset="0"/>
              </a:rPr>
              <a:t>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34E49-4653-588E-A490-5C82B1FC1952}"/>
              </a:ext>
            </a:extLst>
          </p:cNvPr>
          <p:cNvSpPr txBox="1"/>
          <p:nvPr/>
        </p:nvSpPr>
        <p:spPr>
          <a:xfrm>
            <a:off x="3663580" y="116946"/>
            <a:ext cx="3937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6. EDA &amp;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1F8FD-540A-7209-1B59-1F40FBF8911A}"/>
              </a:ext>
            </a:extLst>
          </p:cNvPr>
          <p:cNvSpPr txBox="1"/>
          <p:nvPr/>
        </p:nvSpPr>
        <p:spPr>
          <a:xfrm>
            <a:off x="3841799" y="595099"/>
            <a:ext cx="627502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IN" dirty="0"/>
              <a:t>Visualize key relationships: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IN" dirty="0"/>
              <a:t>Severity vs </a:t>
            </a:r>
            <a:r>
              <a:rPr lang="en-US" dirty="0" err="1"/>
              <a:t>Defect_Fix_Time</a:t>
            </a:r>
            <a:r>
              <a:rPr lang="en-IN" dirty="0"/>
              <a:t> (bar plot)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IN" dirty="0" err="1"/>
              <a:t>Automation_Covered</a:t>
            </a:r>
            <a:r>
              <a:rPr lang="en-IN" dirty="0"/>
              <a:t> vs </a:t>
            </a:r>
            <a:r>
              <a:rPr lang="en-US" dirty="0" err="1"/>
              <a:t>Execution_Time</a:t>
            </a:r>
            <a:r>
              <a:rPr lang="en-IN" dirty="0"/>
              <a:t> (box plot)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IN" dirty="0"/>
              <a:t>Correlation heatmap between numeric columns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IN" dirty="0"/>
              <a:t>Distribution plots (histogram + KDE) for </a:t>
            </a:r>
            <a:r>
              <a:rPr lang="en-US" dirty="0" err="1"/>
              <a:t>Execution_Time</a:t>
            </a:r>
            <a:r>
              <a:rPr lang="en-IN" dirty="0"/>
              <a:t> and </a:t>
            </a:r>
            <a:r>
              <a:rPr lang="en-US" dirty="0" err="1"/>
              <a:t>Defect_Fix_Time</a:t>
            </a:r>
            <a:endParaRPr lang="en-IN" dirty="0"/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IN" dirty="0"/>
              <a:t>Scatter plot for </a:t>
            </a:r>
            <a:r>
              <a:rPr lang="en-US" dirty="0" err="1"/>
              <a:t>Lines_of_Code</a:t>
            </a:r>
            <a:r>
              <a:rPr lang="en-IN" dirty="0"/>
              <a:t> vs </a:t>
            </a:r>
            <a:r>
              <a:rPr lang="en-US" dirty="0" err="1"/>
              <a:t>Execution_Time</a:t>
            </a:r>
            <a:endParaRPr lang="en-IN" dirty="0"/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IN" dirty="0"/>
              <a:t>Use both </a:t>
            </a:r>
            <a:r>
              <a:rPr lang="en-US" dirty="0"/>
              <a:t>matplotlib</a:t>
            </a:r>
            <a:r>
              <a:rPr lang="en-IN" dirty="0"/>
              <a:t> and </a:t>
            </a:r>
            <a:r>
              <a:rPr lang="en-US" dirty="0"/>
              <a:t>seaborn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Montserrat" panose="00000500000000000000" pitchFamily="50" charset="0"/>
            </a:endParaRPr>
          </a:p>
        </p:txBody>
      </p:sp>
      <p:pic>
        <p:nvPicPr>
          <p:cNvPr id="2" name="Picture 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94D0FF03-A642-B61B-1DFA-A8682B57153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6662150">
            <a:off x="518836" y="674445"/>
            <a:ext cx="874912" cy="1869624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3" name="Picture 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72819143-C981-040C-5AA4-D27C1C1878D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9866522">
            <a:off x="2222975" y="813145"/>
            <a:ext cx="1191522" cy="2529015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5" name="Picture 4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0B5FB284-5982-7977-8E3D-AD330C58F0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1478101">
            <a:off x="2043002" y="3031404"/>
            <a:ext cx="922163" cy="1874659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7" name="Picture 6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2485CA42-5A10-9BB1-34C6-B68E0D9A28A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4747594">
            <a:off x="935042" y="4146548"/>
            <a:ext cx="988046" cy="186108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9" name="Picture 8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3254DE17-40CE-F4CD-8463-C35EA22ABFA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7963429">
            <a:off x="-620382" y="4057526"/>
            <a:ext cx="1040921" cy="184825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11" name="Picture 10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3F1B1202-082F-E98B-2B3B-565F9DF78E3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0546921">
            <a:off x="-1468839" y="2725609"/>
            <a:ext cx="931683" cy="1883012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15" name="Picture 14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91C008D7-6C7A-A956-3120-B7592E32738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4219950">
            <a:off x="-1070186" y="1292522"/>
            <a:ext cx="1049351" cy="1838435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8B957A9-1D12-94E9-1D05-BF8F30C62A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9944" y="-438618"/>
            <a:ext cx="3495675" cy="40957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4AA9EA4-B796-9731-69C7-2DC9B835A7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706498" y="5409968"/>
            <a:ext cx="1285875" cy="581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327F74-0DCB-3F15-09EF-1E879ECA2CF6}"/>
              </a:ext>
            </a:extLst>
          </p:cNvPr>
          <p:cNvSpPr txBox="1"/>
          <p:nvPr/>
        </p:nvSpPr>
        <p:spPr>
          <a:xfrm>
            <a:off x="5546039" y="3004447"/>
            <a:ext cx="6515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7. Model Building (Linear Regression)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5876F-5B49-6756-A7B8-4DF0BF2D036F}"/>
              </a:ext>
            </a:extLst>
          </p:cNvPr>
          <p:cNvSpPr txBox="1"/>
          <p:nvPr/>
        </p:nvSpPr>
        <p:spPr>
          <a:xfrm>
            <a:off x="5916977" y="3539236"/>
            <a:ext cx="6746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IN" dirty="0"/>
              <a:t>Objective: </a:t>
            </a:r>
            <a:r>
              <a:rPr lang="en-US" b="1" dirty="0"/>
              <a:t>Predict </a:t>
            </a:r>
            <a:r>
              <a:rPr lang="en-US" b="1" dirty="0" err="1"/>
              <a:t>Execution_Time</a:t>
            </a:r>
            <a:r>
              <a:rPr lang="en-IN" dirty="0"/>
              <a:t> based on defect and test features.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IN" dirty="0"/>
              <a:t>Train-test split (</a:t>
            </a:r>
            <a:r>
              <a:rPr lang="en-US" dirty="0"/>
              <a:t>80/20</a:t>
            </a:r>
            <a:r>
              <a:rPr lang="en-IN" dirty="0"/>
              <a:t>).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IN" dirty="0"/>
              <a:t>Fit a </a:t>
            </a:r>
            <a:r>
              <a:rPr lang="en-US" dirty="0" err="1"/>
              <a:t>LinearRegression</a:t>
            </a:r>
            <a:r>
              <a:rPr lang="en-US" dirty="0"/>
              <a:t>()</a:t>
            </a:r>
            <a:r>
              <a:rPr lang="en-IN" dirty="0"/>
              <a:t> model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IN" dirty="0"/>
              <a:t>Evaluate using: r2_score, </a:t>
            </a:r>
            <a:r>
              <a:rPr lang="en-IN" dirty="0" err="1"/>
              <a:t>mean_squared_error</a:t>
            </a:r>
            <a:r>
              <a:rPr lang="en-IN" dirty="0"/>
              <a:t>, </a:t>
            </a:r>
            <a:r>
              <a:rPr lang="en-IN" dirty="0" err="1"/>
              <a:t>root_mean_squared_error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083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3C33E-3BA7-78E3-928E-6AEE7B386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7155F47-FA8E-B2F6-518A-D6EF81F72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790" y="4848810"/>
            <a:ext cx="2343150" cy="25050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2EEB8A2F-E3D7-24A8-B367-D11880D04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5968" y="-145017"/>
            <a:ext cx="2638425" cy="32385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C8EE9C5D-259E-6DE2-2DB6-8EE62F4EA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8222" y="4109255"/>
            <a:ext cx="1962150" cy="4248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F4C375-124C-5EBF-D089-47933DB56F42}"/>
              </a:ext>
            </a:extLst>
          </p:cNvPr>
          <p:cNvSpPr txBox="1"/>
          <p:nvPr/>
        </p:nvSpPr>
        <p:spPr>
          <a:xfrm>
            <a:off x="4023892" y="835260"/>
            <a:ext cx="4779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8. Insights &amp; Interpretation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80197-89F3-4FF1-2A59-FA6772DDC4AF}"/>
              </a:ext>
            </a:extLst>
          </p:cNvPr>
          <p:cNvSpPr txBox="1"/>
          <p:nvPr/>
        </p:nvSpPr>
        <p:spPr>
          <a:xfrm>
            <a:off x="4049696" y="1436331"/>
            <a:ext cx="6275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IN" dirty="0"/>
              <a:t>Identify which features most strongly affect execution time.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IN" dirty="0"/>
              <a:t>Example insights: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IN" dirty="0"/>
              <a:t>“Execution time increases with lines of code.”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IN" dirty="0"/>
              <a:t>“Automated tests show 20% lower average execution time.”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IN" dirty="0"/>
              <a:t>“Severity High defects tend to have longer execution and fix times.”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F24945D-6CC0-20F1-6208-98E57AF3F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3181" y="3953899"/>
            <a:ext cx="4620435" cy="3924885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C1A41F78-23E7-F7AB-20D3-F75E8536B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69944" y="-438618"/>
            <a:ext cx="3495675" cy="4095750"/>
          </a:xfrm>
          <a:prstGeom prst="rect">
            <a:avLst/>
          </a:prstGeom>
        </p:spPr>
      </p:pic>
      <p:pic>
        <p:nvPicPr>
          <p:cNvPr id="82" name="Picture 81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D1DF3DC8-381D-ACD3-B5E5-76C48352F64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 rot="13761839">
            <a:off x="-490137" y="1019557"/>
            <a:ext cx="843270" cy="1833845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83" name="Picture 82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69E6D70A-2C26-3506-0EC6-B84EC073C57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16966211">
            <a:off x="962338" y="587743"/>
            <a:ext cx="869174" cy="181280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84" name="Picture 8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0B015C24-B534-A200-59AE-DF9E1472354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20177790">
            <a:off x="2685371" y="622628"/>
            <a:ext cx="1189031" cy="250469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85" name="Picture 84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D460B1CE-791C-460B-48DF-4C3BE96C18D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1847283">
            <a:off x="2267372" y="2894765"/>
            <a:ext cx="952312" cy="1825470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86" name="Picture 85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F7E524E6-F441-0C1E-1B1F-D4FED0AADFE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5063118">
            <a:off x="1173823" y="3957828"/>
            <a:ext cx="1003275" cy="1812889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87" name="Picture 86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CC455CD2-FE69-8605-2EDB-A82948C7774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7646610">
            <a:off x="-320454" y="3776760"/>
            <a:ext cx="913853" cy="1814911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88" name="Picture 87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FD7EC4FD-78F6-E92C-EFFA-3AEFCDA2D16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1319639">
            <a:off x="-1120749" y="2517863"/>
            <a:ext cx="1011400" cy="1803252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BA9AC13-416E-4CE8-48A0-0D13C81EBCF3}"/>
              </a:ext>
            </a:extLst>
          </p:cNvPr>
          <p:cNvSpPr txBox="1"/>
          <p:nvPr/>
        </p:nvSpPr>
        <p:spPr>
          <a:xfrm>
            <a:off x="-17954" y="3031236"/>
            <a:ext cx="24983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ture" panose="020B0804020202020204" pitchFamily="34" charset="0"/>
              </a:rPr>
              <a:t>Capstone</a:t>
            </a:r>
          </a:p>
          <a:p>
            <a:pPr algn="ctr"/>
            <a:r>
              <a:rPr lang="en-US" sz="3200" dirty="0">
                <a:latin typeface="Couture" panose="020B0804020202020204" pitchFamily="34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5443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erson standing next to a backpack&#10;&#10;Description automatically generated with low confidence">
            <a:extLst>
              <a:ext uri="{FF2B5EF4-FFF2-40B4-BE49-F238E27FC236}">
                <a16:creationId xmlns:a16="http://schemas.microsoft.com/office/drawing/2014/main" id="{E19B498A-0A51-658E-1577-DC847E0F7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6" t="1365" r="37362" b="2095"/>
          <a:stretch/>
        </p:blipFill>
        <p:spPr>
          <a:xfrm>
            <a:off x="7883831" y="2178018"/>
            <a:ext cx="1180657" cy="2522978"/>
          </a:xfrm>
          <a:custGeom>
            <a:avLst/>
            <a:gdLst>
              <a:gd name="connsiteX0" fmla="*/ 595292 w 874912"/>
              <a:gd name="connsiteY0" fmla="*/ 0 h 1869624"/>
              <a:gd name="connsiteX1" fmla="*/ 630050 w 874912"/>
              <a:gd name="connsiteY1" fmla="*/ 0 h 1869624"/>
              <a:gd name="connsiteX2" fmla="*/ 725835 w 874912"/>
              <a:gd name="connsiteY2" fmla="*/ 209211 h 1869624"/>
              <a:gd name="connsiteX3" fmla="*/ 693430 w 874912"/>
              <a:gd name="connsiteY3" fmla="*/ 1869624 h 1869624"/>
              <a:gd name="connsiteX4" fmla="*/ 61342 w 874912"/>
              <a:gd name="connsiteY4" fmla="*/ 1593703 h 1869624"/>
              <a:gd name="connsiteX5" fmla="*/ 87374 w 874912"/>
              <a:gd name="connsiteY5" fmla="*/ 1534048 h 1869624"/>
              <a:gd name="connsiteX6" fmla="*/ 62947 w 874912"/>
              <a:gd name="connsiteY6" fmla="*/ 441931 h 1869624"/>
              <a:gd name="connsiteX7" fmla="*/ 0 w 874912"/>
              <a:gd name="connsiteY7" fmla="*/ 314475 h 186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912" h="1869624">
                <a:moveTo>
                  <a:pt x="595292" y="0"/>
                </a:moveTo>
                <a:lnTo>
                  <a:pt x="630050" y="0"/>
                </a:lnTo>
                <a:lnTo>
                  <a:pt x="725835" y="209211"/>
                </a:lnTo>
                <a:cubicBezTo>
                  <a:pt x="934100" y="741983"/>
                  <a:pt x="924930" y="1339298"/>
                  <a:pt x="693430" y="1869624"/>
                </a:cubicBezTo>
                <a:lnTo>
                  <a:pt x="61342" y="1593703"/>
                </a:lnTo>
                <a:lnTo>
                  <a:pt x="87374" y="1534048"/>
                </a:lnTo>
                <a:cubicBezTo>
                  <a:pt x="220133" y="1184271"/>
                  <a:pt x="214188" y="790993"/>
                  <a:pt x="62947" y="441931"/>
                </a:cubicBezTo>
                <a:lnTo>
                  <a:pt x="0" y="314475"/>
                </a:lnTo>
                <a:close/>
              </a:path>
            </a:pathLst>
          </a:custGeom>
        </p:spPr>
      </p:pic>
      <p:pic>
        <p:nvPicPr>
          <p:cNvPr id="67" name="Picture 66" descr="A picture containing underwater, diving, coral reef, organism&#10;&#10;Description automatically generated">
            <a:extLst>
              <a:ext uri="{FF2B5EF4-FFF2-40B4-BE49-F238E27FC236}">
                <a16:creationId xmlns:a16="http://schemas.microsoft.com/office/drawing/2014/main" id="{20D93AF4-EEE2-32FC-2DEA-6F249D82C4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5" t="414" r="50149" b="6697"/>
          <a:stretch/>
        </p:blipFill>
        <p:spPr>
          <a:xfrm rot="3204372">
            <a:off x="7010039" y="4096739"/>
            <a:ext cx="1195797" cy="2538090"/>
          </a:xfrm>
          <a:custGeom>
            <a:avLst/>
            <a:gdLst>
              <a:gd name="connsiteX0" fmla="*/ 598352 w 886132"/>
              <a:gd name="connsiteY0" fmla="*/ 0 h 1880822"/>
              <a:gd name="connsiteX1" fmla="*/ 733462 w 886132"/>
              <a:gd name="connsiteY1" fmla="*/ 1880822 h 1880822"/>
              <a:gd name="connsiteX2" fmla="*/ 83309 w 886132"/>
              <a:gd name="connsiteY2" fmla="*/ 1623344 h 1880822"/>
              <a:gd name="connsiteX3" fmla="*/ 118493 w 886132"/>
              <a:gd name="connsiteY3" fmla="*/ 1534532 h 1880822"/>
              <a:gd name="connsiteX4" fmla="*/ 191706 w 886132"/>
              <a:gd name="connsiteY4" fmla="*/ 963376 h 1880822"/>
              <a:gd name="connsiteX5" fmla="*/ 37593 w 886132"/>
              <a:gd name="connsiteY5" fmla="*/ 408553 h 1880822"/>
              <a:gd name="connsiteX6" fmla="*/ 0 w 886132"/>
              <a:gd name="connsiteY6" fmla="*/ 342991 h 188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132" h="1880822">
                <a:moveTo>
                  <a:pt x="598352" y="0"/>
                </a:moveTo>
                <a:cubicBezTo>
                  <a:pt x="927225" y="573724"/>
                  <a:pt x="976953" y="1265981"/>
                  <a:pt x="733462" y="1880822"/>
                </a:cubicBezTo>
                <a:lnTo>
                  <a:pt x="83309" y="1623344"/>
                </a:lnTo>
                <a:lnTo>
                  <a:pt x="118493" y="1534532"/>
                </a:lnTo>
                <a:cubicBezTo>
                  <a:pt x="179250" y="1356233"/>
                  <a:pt x="206054" y="1163077"/>
                  <a:pt x="191706" y="963376"/>
                </a:cubicBezTo>
                <a:cubicBezTo>
                  <a:pt x="177358" y="763675"/>
                  <a:pt x="123216" y="576334"/>
                  <a:pt x="37593" y="408553"/>
                </a:cubicBezTo>
                <a:lnTo>
                  <a:pt x="0" y="342991"/>
                </a:lnTo>
                <a:close/>
              </a:path>
            </a:pathLst>
          </a:custGeom>
        </p:spPr>
      </p:pic>
      <p:pic>
        <p:nvPicPr>
          <p:cNvPr id="64" name="Picture 63" descr="A grey fox sitting on a log&#10;&#10;Description automatically generated with medium confidence">
            <a:extLst>
              <a:ext uri="{FF2B5EF4-FFF2-40B4-BE49-F238E27FC236}">
                <a16:creationId xmlns:a16="http://schemas.microsoft.com/office/drawing/2014/main" id="{C33FB91B-4B24-DE70-66CA-9F008A927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4" t="-17" r="5530" b="580"/>
          <a:stretch/>
        </p:blipFill>
        <p:spPr>
          <a:xfrm rot="6415951">
            <a:off x="4976609" y="4671205"/>
            <a:ext cx="1244420" cy="2529773"/>
          </a:xfrm>
          <a:custGeom>
            <a:avLst/>
            <a:gdLst>
              <a:gd name="connsiteX0" fmla="*/ 593530 w 922163"/>
              <a:gd name="connsiteY0" fmla="*/ 0 h 1874659"/>
              <a:gd name="connsiteX1" fmla="*/ 797423 w 922163"/>
              <a:gd name="connsiteY1" fmla="*/ 1874659 h 1874659"/>
              <a:gd name="connsiteX2" fmla="*/ 112453 w 922163"/>
              <a:gd name="connsiteY2" fmla="*/ 1632004 h 1874659"/>
              <a:gd name="connsiteX3" fmla="*/ 113897 w 922163"/>
              <a:gd name="connsiteY3" fmla="*/ 1628715 h 1874659"/>
              <a:gd name="connsiteX4" fmla="*/ 23880 w 922163"/>
              <a:gd name="connsiteY4" fmla="*/ 408092 h 1874659"/>
              <a:gd name="connsiteX5" fmla="*/ 0 w 922163"/>
              <a:gd name="connsiteY5" fmla="*/ 369749 h 187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2163" h="1874659">
                <a:moveTo>
                  <a:pt x="593530" y="0"/>
                </a:moveTo>
                <a:cubicBezTo>
                  <a:pt x="943206" y="561308"/>
                  <a:pt x="1018253" y="1251301"/>
                  <a:pt x="797423" y="1874659"/>
                </a:cubicBezTo>
                <a:lnTo>
                  <a:pt x="112453" y="1632004"/>
                </a:lnTo>
                <a:lnTo>
                  <a:pt x="113897" y="1628715"/>
                </a:lnTo>
                <a:cubicBezTo>
                  <a:pt x="267863" y="1223381"/>
                  <a:pt x="228725" y="775771"/>
                  <a:pt x="23880" y="408092"/>
                </a:cubicBezTo>
                <a:lnTo>
                  <a:pt x="0" y="369749"/>
                </a:lnTo>
                <a:close/>
              </a:path>
            </a:pathLst>
          </a:custGeom>
        </p:spPr>
      </p:pic>
      <p:pic>
        <p:nvPicPr>
          <p:cNvPr id="62" name="Picture 61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C2D29F31-4C87-03A9-71FE-2C6BD5C8FC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 t="1871" r="21821" b="1016"/>
          <a:stretch/>
        </p:blipFill>
        <p:spPr>
          <a:xfrm rot="9685444">
            <a:off x="3255534" y="3443226"/>
            <a:ext cx="1333326" cy="2511455"/>
          </a:xfrm>
          <a:custGeom>
            <a:avLst/>
            <a:gdLst>
              <a:gd name="connsiteX0" fmla="*/ 595376 w 988046"/>
              <a:gd name="connsiteY0" fmla="*/ 0 h 1861085"/>
              <a:gd name="connsiteX1" fmla="*/ 899148 w 988046"/>
              <a:gd name="connsiteY1" fmla="*/ 1861085 h 1861085"/>
              <a:gd name="connsiteX2" fmla="*/ 177353 w 988046"/>
              <a:gd name="connsiteY2" fmla="*/ 1648046 h 1861085"/>
              <a:gd name="connsiteX3" fmla="*/ 211504 w 988046"/>
              <a:gd name="connsiteY3" fmla="*/ 1517512 h 1861085"/>
              <a:gd name="connsiteX4" fmla="*/ 135531 w 988046"/>
              <a:gd name="connsiteY4" fmla="*/ 673183 h 1861085"/>
              <a:gd name="connsiteX5" fmla="*/ 72749 w 988046"/>
              <a:gd name="connsiteY5" fmla="*/ 538659 h 1861085"/>
              <a:gd name="connsiteX6" fmla="*/ 0 w 988046"/>
              <a:gd name="connsiteY6" fmla="*/ 416647 h 186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46" h="1861085">
                <a:moveTo>
                  <a:pt x="595376" y="0"/>
                </a:moveTo>
                <a:cubicBezTo>
                  <a:pt x="974545" y="541822"/>
                  <a:pt x="1086352" y="1226818"/>
                  <a:pt x="899148" y="1861085"/>
                </a:cubicBezTo>
                <a:lnTo>
                  <a:pt x="177353" y="1648046"/>
                </a:lnTo>
                <a:lnTo>
                  <a:pt x="211504" y="1517512"/>
                </a:lnTo>
                <a:cubicBezTo>
                  <a:pt x="269169" y="1244228"/>
                  <a:pt x="248652" y="951387"/>
                  <a:pt x="135531" y="673183"/>
                </a:cubicBezTo>
                <a:cubicBezTo>
                  <a:pt x="116677" y="626816"/>
                  <a:pt x="95697" y="581952"/>
                  <a:pt x="72749" y="538659"/>
                </a:cubicBezTo>
                <a:lnTo>
                  <a:pt x="0" y="416647"/>
                </a:lnTo>
                <a:close/>
              </a:path>
            </a:pathLst>
          </a:custGeom>
        </p:spPr>
      </p:pic>
      <p:pic>
        <p:nvPicPr>
          <p:cNvPr id="60" name="Picture 59" descr="A bowl of nachos with cheese and tomatoes&#10;&#10;Description automatically generated with low confidence">
            <a:extLst>
              <a:ext uri="{FF2B5EF4-FFF2-40B4-BE49-F238E27FC236}">
                <a16:creationId xmlns:a16="http://schemas.microsoft.com/office/drawing/2014/main" id="{B23F3F2C-6AC6-7F08-F555-237358F141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3" t="-260" r="11317" b="1607"/>
          <a:stretch/>
        </p:blipFill>
        <p:spPr>
          <a:xfrm rot="12901279">
            <a:off x="3070938" y="1389935"/>
            <a:ext cx="1404679" cy="2494147"/>
          </a:xfrm>
          <a:custGeom>
            <a:avLst/>
            <a:gdLst>
              <a:gd name="connsiteX0" fmla="*/ 599821 w 1040921"/>
              <a:gd name="connsiteY0" fmla="*/ 0 h 1848259"/>
              <a:gd name="connsiteX1" fmla="*/ 973804 w 1040921"/>
              <a:gd name="connsiteY1" fmla="*/ 1848259 h 1848259"/>
              <a:gd name="connsiteX2" fmla="*/ 240479 w 1040921"/>
              <a:gd name="connsiteY2" fmla="*/ 1661673 h 1848259"/>
              <a:gd name="connsiteX3" fmla="*/ 267599 w 1040921"/>
              <a:gd name="connsiteY3" fmla="*/ 1526991 h 1848259"/>
              <a:gd name="connsiteX4" fmla="*/ 2807 w 1040921"/>
              <a:gd name="connsiteY4" fmla="*/ 457991 h 1848259"/>
              <a:gd name="connsiteX5" fmla="*/ 0 w 1040921"/>
              <a:gd name="connsiteY5" fmla="*/ 454517 h 184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0921" h="1848259">
                <a:moveTo>
                  <a:pt x="599821" y="0"/>
                </a:moveTo>
                <a:cubicBezTo>
                  <a:pt x="999223" y="527084"/>
                  <a:pt x="1136873" y="1207361"/>
                  <a:pt x="973804" y="1848259"/>
                </a:cubicBezTo>
                <a:lnTo>
                  <a:pt x="240479" y="1661673"/>
                </a:lnTo>
                <a:lnTo>
                  <a:pt x="267599" y="1526991"/>
                </a:lnTo>
                <a:cubicBezTo>
                  <a:pt x="325379" y="1139284"/>
                  <a:pt x="222135" y="757746"/>
                  <a:pt x="2807" y="457991"/>
                </a:cubicBezTo>
                <a:lnTo>
                  <a:pt x="0" y="454517"/>
                </a:lnTo>
                <a:close/>
              </a:path>
            </a:pathLst>
          </a:custGeom>
        </p:spPr>
      </p:pic>
      <p:pic>
        <p:nvPicPr>
          <p:cNvPr id="58" name="Picture 57" descr="A picture containing fruit, orange, citrus&#10;&#10;Description automatically generated">
            <a:extLst>
              <a:ext uri="{FF2B5EF4-FFF2-40B4-BE49-F238E27FC236}">
                <a16:creationId xmlns:a16="http://schemas.microsoft.com/office/drawing/2014/main" id="{876C54CC-B2BE-7B4B-05AB-4586C08D72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7" t="519" r="14347" b="-1264"/>
          <a:stretch/>
        </p:blipFill>
        <p:spPr>
          <a:xfrm rot="15484771">
            <a:off x="4739220" y="-78939"/>
            <a:ext cx="1257266" cy="2541045"/>
          </a:xfrm>
          <a:custGeom>
            <a:avLst/>
            <a:gdLst>
              <a:gd name="connsiteX0" fmla="*/ 663201 w 931683"/>
              <a:gd name="connsiteY0" fmla="*/ 0 h 1883012"/>
              <a:gd name="connsiteX1" fmla="*/ 764145 w 931683"/>
              <a:gd name="connsiteY1" fmla="*/ 1883012 h 1883012"/>
              <a:gd name="connsiteX2" fmla="*/ 85112 w 931683"/>
              <a:gd name="connsiteY2" fmla="*/ 1599722 h 1883012"/>
              <a:gd name="connsiteX3" fmla="*/ 127270 w 931683"/>
              <a:gd name="connsiteY3" fmla="*/ 1476942 h 1883012"/>
              <a:gd name="connsiteX4" fmla="*/ 5811 w 931683"/>
              <a:gd name="connsiteY4" fmla="*/ 373757 h 1883012"/>
              <a:gd name="connsiteX5" fmla="*/ 0 w 931683"/>
              <a:gd name="connsiteY5" fmla="*/ 364339 h 188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1683" h="1883012">
                <a:moveTo>
                  <a:pt x="663201" y="0"/>
                </a:moveTo>
                <a:cubicBezTo>
                  <a:pt x="981620" y="579612"/>
                  <a:pt x="1018774" y="1272680"/>
                  <a:pt x="764145" y="1883012"/>
                </a:cubicBezTo>
                <a:lnTo>
                  <a:pt x="85112" y="1599722"/>
                </a:lnTo>
                <a:lnTo>
                  <a:pt x="127270" y="1476942"/>
                </a:lnTo>
                <a:cubicBezTo>
                  <a:pt x="230914" y="1120599"/>
                  <a:pt x="198616" y="724715"/>
                  <a:pt x="5811" y="373757"/>
                </a:cubicBezTo>
                <a:lnTo>
                  <a:pt x="0" y="364339"/>
                </a:lnTo>
                <a:close/>
              </a:path>
            </a:pathLst>
          </a:custGeom>
        </p:spPr>
      </p:pic>
      <p:pic>
        <p:nvPicPr>
          <p:cNvPr id="56" name="Picture 55" descr="A picture containing reef, red&#10;&#10;Description automatically generated">
            <a:extLst>
              <a:ext uri="{FF2B5EF4-FFF2-40B4-BE49-F238E27FC236}">
                <a16:creationId xmlns:a16="http://schemas.microsoft.com/office/drawing/2014/main" id="{07A7A811-451E-1408-E59A-3FE9513A9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3298" b="6961"/>
          <a:stretch/>
        </p:blipFill>
        <p:spPr>
          <a:xfrm rot="19157800">
            <a:off x="6688816" y="299699"/>
            <a:ext cx="1416055" cy="2480889"/>
          </a:xfrm>
          <a:custGeom>
            <a:avLst/>
            <a:gdLst>
              <a:gd name="connsiteX0" fmla="*/ 575238 w 1049351"/>
              <a:gd name="connsiteY0" fmla="*/ 0 h 1838435"/>
              <a:gd name="connsiteX1" fmla="*/ 994849 w 1049351"/>
              <a:gd name="connsiteY1" fmla="*/ 1838435 h 1838435"/>
              <a:gd name="connsiteX2" fmla="*/ 307617 w 1049351"/>
              <a:gd name="connsiteY2" fmla="*/ 1681579 h 1838435"/>
              <a:gd name="connsiteX3" fmla="*/ 307950 w 1049351"/>
              <a:gd name="connsiteY3" fmla="*/ 1680284 h 1838435"/>
              <a:gd name="connsiteX4" fmla="*/ 337410 w 1049351"/>
              <a:gd name="connsiteY4" fmla="*/ 1388040 h 1838435"/>
              <a:gd name="connsiteX5" fmla="*/ 6280 w 1049351"/>
              <a:gd name="connsiteY5" fmla="*/ 465647 h 1838435"/>
              <a:gd name="connsiteX6" fmla="*/ 0 w 1049351"/>
              <a:gd name="connsiteY6" fmla="*/ 458737 h 1838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351" h="1838435">
                <a:moveTo>
                  <a:pt x="575238" y="0"/>
                </a:moveTo>
                <a:cubicBezTo>
                  <a:pt x="987563" y="517039"/>
                  <a:pt x="1142005" y="1193699"/>
                  <a:pt x="994849" y="1838435"/>
                </a:cubicBezTo>
                <a:lnTo>
                  <a:pt x="307617" y="1681579"/>
                </a:lnTo>
                <a:lnTo>
                  <a:pt x="307950" y="1680284"/>
                </a:lnTo>
                <a:cubicBezTo>
                  <a:pt x="327266" y="1585887"/>
                  <a:pt x="337410" y="1488148"/>
                  <a:pt x="337410" y="1388040"/>
                </a:cubicBezTo>
                <a:cubicBezTo>
                  <a:pt x="337410" y="1037662"/>
                  <a:pt x="213145" y="716308"/>
                  <a:pt x="6280" y="465647"/>
                </a:cubicBezTo>
                <a:lnTo>
                  <a:pt x="0" y="458737"/>
                </a:lnTo>
                <a:close/>
              </a:path>
            </a:pathLst>
          </a:cu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F66604F-BAD7-2CDA-AFAB-13A8012B936C}"/>
              </a:ext>
            </a:extLst>
          </p:cNvPr>
          <p:cNvSpPr txBox="1"/>
          <p:nvPr/>
        </p:nvSpPr>
        <p:spPr>
          <a:xfrm>
            <a:off x="4547359" y="3015678"/>
            <a:ext cx="3100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outure" panose="020B0804020202020204" pitchFamily="34" charset="0"/>
              </a:rPr>
              <a:t>Capstone</a:t>
            </a:r>
          </a:p>
          <a:p>
            <a:pPr algn="ctr"/>
            <a:r>
              <a:rPr lang="en-US" sz="4000" dirty="0">
                <a:latin typeface="Couture" panose="020B0804020202020204" pitchFamily="34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581265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411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 Light</vt:lpstr>
      <vt:lpstr>Montserrat</vt:lpstr>
      <vt:lpstr>Couture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belkacem belhadj chikh</dc:creator>
  <cp:lastModifiedBy>Sunil Kumar Sukesan</cp:lastModifiedBy>
  <cp:revision>4</cp:revision>
  <dcterms:created xsi:type="dcterms:W3CDTF">2023-06-09T15:59:26Z</dcterms:created>
  <dcterms:modified xsi:type="dcterms:W3CDTF">2025-10-15T14:17:33Z</dcterms:modified>
</cp:coreProperties>
</file>